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0" r:id="rId2"/>
    <p:sldId id="262" r:id="rId3"/>
    <p:sldId id="299" r:id="rId4"/>
    <p:sldId id="264" r:id="rId5"/>
    <p:sldId id="281" r:id="rId6"/>
    <p:sldId id="259" r:id="rId7"/>
    <p:sldId id="265" r:id="rId8"/>
    <p:sldId id="267" r:id="rId9"/>
    <p:sldId id="269" r:id="rId10"/>
    <p:sldId id="297" r:id="rId11"/>
    <p:sldId id="302" r:id="rId12"/>
    <p:sldId id="292" r:id="rId13"/>
    <p:sldId id="296" r:id="rId14"/>
    <p:sldId id="301" r:id="rId15"/>
    <p:sldId id="284" r:id="rId16"/>
    <p:sldId id="303" r:id="rId17"/>
    <p:sldId id="308" r:id="rId18"/>
    <p:sldId id="285" r:id="rId19"/>
    <p:sldId id="306" r:id="rId20"/>
    <p:sldId id="286" r:id="rId21"/>
    <p:sldId id="287" r:id="rId22"/>
    <p:sldId id="289" r:id="rId23"/>
    <p:sldId id="290" r:id="rId24"/>
    <p:sldId id="291" r:id="rId25"/>
    <p:sldId id="313" r:id="rId26"/>
    <p:sldId id="314" r:id="rId27"/>
    <p:sldId id="315" r:id="rId28"/>
    <p:sldId id="312" r:id="rId29"/>
    <p:sldId id="310" r:id="rId30"/>
    <p:sldId id="311" r:id="rId31"/>
    <p:sldId id="309" r:id="rId32"/>
    <p:sldId id="293" r:id="rId33"/>
    <p:sldId id="294" r:id="rId34"/>
    <p:sldId id="2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0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D2CC0-0091-4744-B45B-E4F7DC1B9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BBB7C-13FD-B643-AE2D-1C3CFF8DE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21DA1-30FC-C848-A402-C4147EE3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FCF39-66E6-EF4B-BA0D-9AEDA614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8F20-6128-794F-85EE-49AD78CD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1BC5-8DC0-E043-B5D3-31DE4010A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B0BD3-2713-C44F-8C5A-572AA2F17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444FB-93A3-3B42-9E62-82D4DFCA9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FCBD-425E-914D-94A5-2AFCF31D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7605B-4851-884A-981F-3DD8D336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C5B9-9377-0B40-9DC3-28AC54060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98638-6999-054E-94BA-D93A588D6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EFF2-A2C2-1E45-8F4F-998D11E6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3D58-3A3A-BD4F-974A-773A893C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E2662-73BA-8845-BC26-3FA9EE19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FAF8-FD96-DA42-B4C4-287594D9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DDFD0-6CBC-C140-A8AA-46A11E510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A3570-2491-5346-B544-E64197D5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5520-7501-6E4B-8D35-6B47122B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FC972-E4B7-CD40-9EA0-DF75E590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0B34-4F64-8842-8F8C-B16ADDEA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5EE71-28E3-B142-86E8-A46BA6F86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9403A-86CC-D845-828A-CAA4083E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E0E5A-098D-0B44-A72F-90255A42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A821B-E9F1-A147-908B-25C2A092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AF46-2497-F447-BC4A-8CD17E37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F624-C26C-A44B-9C6B-845B35424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5A470-0942-7D4E-904D-9763244E5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EED34-019D-9A42-A6BD-8327B897E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55AB4-2BEC-A245-915B-F364CF32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F2AE-D93B-F144-9E50-09D96F2A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73D5C-7A67-AA43-BB86-2424CCD4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1D58-4C19-BD4D-92AF-385F17DE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450D8-D776-1C46-B8AB-3679F28C5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0B1B3-EA95-8C44-8F27-27C70390E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C2D1A-C861-DE4A-919E-1CBAF6E9C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B63F5-BCDC-664A-B518-655FE79E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235467-8776-1E49-B58E-8150E137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28DAB-9E02-9F48-8F9D-0D98089D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1B53-D9A8-AC4C-8640-D36D20F5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0C24E-8803-144C-8ED6-9F8EA67B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E75EE-23FF-794D-98C7-29BA08B7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40EB9-8CC0-E843-B0AD-C237F38B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72C264-8EA9-154B-8017-077E1358F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790BE-D861-1D41-94A3-62EDFD3A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1B995-AD8C-E843-AB02-53E4F366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8AD7-7CA6-714E-86D7-161B7B01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85FCB-F345-D84E-979E-5DDD314A6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FEB00-BD6F-034A-8694-8D0BE38EC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04A04-642B-1749-81CE-2D3AAF14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59552-2AA7-F245-8411-15ACFE9A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AE1FB-E4A5-5041-88AD-B578497E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094C5-8441-674D-9BC1-48D1BA63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CACD4B-5AA7-A442-BA12-0718FE0F0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3817C-1234-D444-A2A1-8744EF54A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C310F-83E3-EF48-8DA2-AB471528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98FE9-6AA4-9B43-87B8-8FC417828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FDB50-C8CF-4E40-A4DA-F7D085E2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85FFC0-F148-3A43-9393-A5CC08CC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BD957-1C33-9A4F-9322-D961DD853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FC8D4-1369-0841-BA11-663DF6E39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E414F-C2AD-584F-BC83-285A7B08CB26}" type="datetimeFigureOut">
              <a:rPr lang="en-US" smtClean="0"/>
              <a:t>9/7/20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99E2A-0BF7-7741-B6CC-D55F9B30C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EFC1B-FA33-6A4D-BA0D-2ACAB6838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A7CC7-2E54-3D4E-8FAA-36220D190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7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safeandjust.org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ootandrebound.org/" TargetMode="External"/><Relationship Id="rId5" Type="http://schemas.openxmlformats.org/officeDocument/2006/relationships/hyperlink" Target="https://www.policylink.org/" TargetMode="External"/><Relationship Id="rId4" Type="http://schemas.openxmlformats.org/officeDocument/2006/relationships/hyperlink" Target="https://all4consolaws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onya.Crawford@probation.lacounty.g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sign&#10;&#10;Description automatically generated">
            <a:extLst>
              <a:ext uri="{FF2B5EF4-FFF2-40B4-BE49-F238E27FC236}">
                <a16:creationId xmlns:a16="http://schemas.microsoft.com/office/drawing/2014/main" id="{4B6B932D-B5E5-7647-A7E9-3F28545A6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29817"/>
            <a:ext cx="121518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68F05-6CC9-404C-B41E-AADC02A622F7}"/>
              </a:ext>
            </a:extLst>
          </p:cNvPr>
          <p:cNvSpPr txBox="1"/>
          <p:nvPr/>
        </p:nvSpPr>
        <p:spPr>
          <a:xfrm>
            <a:off x="4216399" y="5027705"/>
            <a:ext cx="5191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CONDENSED BLACK" pitchFamily="2" charset="0"/>
              </a:rPr>
              <a:t>Welcome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A66AB-A15A-5347-A003-30ACAC2E49CA}"/>
              </a:ext>
            </a:extLst>
          </p:cNvPr>
          <p:cNvSpPr txBox="1"/>
          <p:nvPr/>
        </p:nvSpPr>
        <p:spPr>
          <a:xfrm>
            <a:off x="1372942" y="4730797"/>
            <a:ext cx="32170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HELVETICA CONDENSED BLACK" pitchFamily="2" charset="0"/>
              </a:rPr>
              <a:t>Part I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ELVETICA 57 CONDENSED" pitchFamily="2" charset="0"/>
              </a:rPr>
              <a:t>August 12</a:t>
            </a:r>
            <a:r>
              <a:rPr lang="en-US" sz="2400" baseline="30000" dirty="0">
                <a:solidFill>
                  <a:schemeClr val="bg1"/>
                </a:solidFill>
                <a:latin typeface="HELVETICA 57 CONDENSED" pitchFamily="2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HELVETICA 57 CONDENSED" pitchFamily="2" charset="0"/>
              </a:rPr>
              <a:t>, 2020</a:t>
            </a:r>
            <a:endParaRPr lang="en-US" sz="2400" b="1" dirty="0">
              <a:solidFill>
                <a:schemeClr val="bg1"/>
              </a:solidFill>
              <a:latin typeface="HELVETICA CONDENSED BLACK" pitchFamily="2" charset="0"/>
            </a:endParaRPr>
          </a:p>
          <a:p>
            <a:pPr algn="ctr"/>
            <a:endParaRPr lang="en-US" sz="6000" b="1" dirty="0">
              <a:latin typeface="HELVETICA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2685594-4C9D-C345-96BA-08E95BCD8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2C549-0479-564E-9CFA-51967E5AD4C2}"/>
              </a:ext>
            </a:extLst>
          </p:cNvPr>
          <p:cNvSpPr txBox="1"/>
          <p:nvPr/>
        </p:nvSpPr>
        <p:spPr>
          <a:xfrm>
            <a:off x="1713998" y="1970897"/>
            <a:ext cx="59695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Next Steps</a:t>
            </a:r>
          </a:p>
          <a:p>
            <a:r>
              <a:rPr lang="en-US" sz="2000" b="1">
                <a:latin typeface="Helvetica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Submission of Questions </a:t>
            </a:r>
          </a:p>
          <a:p>
            <a:endParaRPr lang="en-US" sz="2000" b="1">
              <a:latin typeface="Helvetica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en-US" sz="2000" b="1">
                <a:latin typeface="Helvetica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Post-Surveys: Certifications</a:t>
            </a:r>
          </a:p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1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FC8B264-DF09-DF48-81EE-DF897895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15A90-E32A-5944-94F9-8730BC2B51A6}"/>
              </a:ext>
            </a:extLst>
          </p:cNvPr>
          <p:cNvSpPr txBox="1"/>
          <p:nvPr/>
        </p:nvSpPr>
        <p:spPr>
          <a:xfrm>
            <a:off x="2270589" y="1414307"/>
            <a:ext cx="66448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Reentry Against the Odds</a:t>
            </a:r>
          </a:p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Summit Day Two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Wednesday Aug. 19th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10:00 – 11:30 AM</a:t>
            </a:r>
          </a:p>
          <a:p>
            <a:endParaRPr lang="en-US" sz="20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r>
              <a:rPr lang="en-US" sz="24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Thank you for joining us for today’s summit</a:t>
            </a:r>
          </a:p>
          <a:p>
            <a:endParaRPr lang="en-US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.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956786B-B1E7-9A4D-BFE7-C1B9C94A9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02" y="4538437"/>
            <a:ext cx="1048701" cy="8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1728966-8084-8944-8CE3-95CE98AC2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C48072F-6836-FB48-BF68-4CD3E18A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A352E2-6F74-F148-BF68-C63369E5B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526" y="3660920"/>
            <a:ext cx="4586945" cy="1166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0A200-4461-244C-B3B5-E4E6EEA15928}"/>
              </a:ext>
            </a:extLst>
          </p:cNvPr>
          <p:cNvSpPr txBox="1"/>
          <p:nvPr/>
        </p:nvSpPr>
        <p:spPr>
          <a:xfrm>
            <a:off x="2639115" y="1409998"/>
            <a:ext cx="5969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Funded by</a:t>
            </a:r>
          </a:p>
          <a:p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California Workforce</a:t>
            </a:r>
          </a:p>
          <a:p>
            <a:r>
              <a:rPr lang="en-US" sz="44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Development Board</a:t>
            </a:r>
          </a:p>
        </p:txBody>
      </p:sp>
    </p:spTree>
    <p:extLst>
      <p:ext uri="{BB962C8B-B14F-4D97-AF65-F5344CB8AC3E}">
        <p14:creationId xmlns:p14="http://schemas.microsoft.com/office/powerpoint/2010/main" val="9440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8FDC57D-FBC0-7945-87EA-4FE5171AF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2BC28B1-9C9B-E645-BB04-E6FD7333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E65A8B8-4DA7-CC4E-9F56-94E1534FF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011" y="873461"/>
            <a:ext cx="691726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1100" b="1"/>
              <a:t>Maria “Alex” Alexander </a:t>
            </a:r>
            <a:r>
              <a:rPr lang="en-US" sz="1100"/>
              <a:t>–  Center for Living and Learning</a:t>
            </a:r>
            <a:br>
              <a:rPr lang="en-US" sz="1100"/>
            </a:br>
            <a:r>
              <a:rPr lang="en-US" sz="1100" b="1"/>
              <a:t>Janice Bellucci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 err="1"/>
              <a:t>Reaver</a:t>
            </a:r>
            <a:r>
              <a:rPr lang="en-US" sz="1100" b="1"/>
              <a:t> Bingham </a:t>
            </a:r>
            <a:r>
              <a:rPr lang="en-US" sz="1100"/>
              <a:t>– Los Angeles County Probation Department</a:t>
            </a:r>
            <a:br>
              <a:rPr lang="en-US" sz="1100"/>
            </a:br>
            <a:r>
              <a:rPr lang="en-US" sz="1100" b="1"/>
              <a:t>Liz Braunstein </a:t>
            </a:r>
            <a:r>
              <a:rPr lang="en-US" sz="1100"/>
              <a:t>– Los Angeles County Public Defender</a:t>
            </a:r>
            <a:br>
              <a:rPr lang="en-US" sz="1100"/>
            </a:br>
            <a:r>
              <a:rPr lang="en-US" sz="1100" b="1"/>
              <a:t>Carroll Brown </a:t>
            </a:r>
            <a:r>
              <a:rPr lang="en-US" sz="1100"/>
              <a:t>– Optimum Performance Institute</a:t>
            </a:r>
            <a:br>
              <a:rPr lang="en-US" sz="1100"/>
            </a:br>
            <a:r>
              <a:rPr lang="en-US" sz="1100" b="1"/>
              <a:t>Luis Barrera </a:t>
            </a:r>
            <a:r>
              <a:rPr lang="en-US" sz="1100" b="1" err="1"/>
              <a:t>Castañón</a:t>
            </a:r>
            <a:r>
              <a:rPr lang="en-US" sz="1100" b="1"/>
              <a:t> </a:t>
            </a:r>
            <a:r>
              <a:rPr lang="en-US" sz="1100"/>
              <a:t>– LBC+</a:t>
            </a:r>
            <a:br>
              <a:rPr lang="en-US" sz="1100"/>
            </a:br>
            <a:r>
              <a:rPr lang="en-US" sz="1100" b="1"/>
              <a:t>Anna Cho </a:t>
            </a:r>
            <a:r>
              <a:rPr lang="en-US" sz="1100"/>
              <a:t>– Alliance for Safety and Justice</a:t>
            </a:r>
            <a:br>
              <a:rPr lang="en-US" sz="1100"/>
            </a:br>
            <a:r>
              <a:rPr lang="en-US" sz="1100" b="1"/>
              <a:t>Sonya Crawford </a:t>
            </a:r>
            <a:r>
              <a:rPr lang="en-US" sz="1100"/>
              <a:t>– Los Angeles County Probation Department</a:t>
            </a:r>
            <a:br>
              <a:rPr lang="en-US" sz="1100"/>
            </a:br>
            <a:r>
              <a:rPr lang="en-US" sz="1100" b="1"/>
              <a:t>Carla Crowder </a:t>
            </a:r>
            <a:r>
              <a:rPr lang="en-US" sz="1100"/>
              <a:t>– Los Angeles County Probation Department</a:t>
            </a:r>
            <a:br>
              <a:rPr lang="en-US" sz="1100"/>
            </a:br>
            <a:r>
              <a:rPr lang="en-US" sz="1100" b="1"/>
              <a:t>Maya </a:t>
            </a:r>
            <a:r>
              <a:rPr lang="en-US" sz="1100" b="1" err="1"/>
              <a:t>DeNola</a:t>
            </a:r>
            <a:r>
              <a:rPr lang="en-US" sz="1100" b="1"/>
              <a:t> </a:t>
            </a:r>
            <a:r>
              <a:rPr lang="en-US" sz="1100"/>
              <a:t>– Francisco Homes</a:t>
            </a:r>
            <a:br>
              <a:rPr lang="en-US" sz="1100"/>
            </a:br>
            <a:r>
              <a:rPr lang="en-US" sz="1100" b="1"/>
              <a:t>Carmen Dobson </a:t>
            </a:r>
            <a:r>
              <a:rPr lang="en-US" sz="1100"/>
              <a:t>– Amity Foundation</a:t>
            </a:r>
            <a:br>
              <a:rPr lang="en-US" sz="1100"/>
            </a:br>
            <a:r>
              <a:rPr lang="en-US" sz="1100" b="1"/>
              <a:t>Errol Fuller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Alexander </a:t>
            </a:r>
            <a:r>
              <a:rPr lang="en-US" sz="1100" b="1" err="1"/>
              <a:t>Gittinger</a:t>
            </a:r>
            <a:r>
              <a:rPr lang="en-US" sz="1100" b="1"/>
              <a:t>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/>
              <a:t>Teresa </a:t>
            </a:r>
            <a:r>
              <a:rPr lang="en-US" sz="1100" b="1" err="1"/>
              <a:t>Groth</a:t>
            </a:r>
            <a:r>
              <a:rPr lang="en-US" sz="1100" b="1"/>
              <a:t> </a:t>
            </a:r>
            <a:r>
              <a:rPr lang="en-US" sz="1100"/>
              <a:t>– Francisco Homes</a:t>
            </a:r>
            <a:br>
              <a:rPr lang="en-US" sz="1100"/>
            </a:br>
            <a:r>
              <a:rPr lang="en-US" sz="1100" b="1"/>
              <a:t>Nicole </a:t>
            </a:r>
            <a:r>
              <a:rPr lang="en-US" sz="1100" b="1" err="1"/>
              <a:t>Jeung</a:t>
            </a:r>
            <a:r>
              <a:rPr lang="en-US" sz="1100" b="1"/>
              <a:t> </a:t>
            </a:r>
            <a:r>
              <a:rPr lang="en-US" sz="1100"/>
              <a:t>– Root &amp; Rebound</a:t>
            </a:r>
            <a:br>
              <a:rPr lang="en-US" sz="1100"/>
            </a:br>
            <a:r>
              <a:rPr lang="en-US" sz="1100" b="1"/>
              <a:t>Mark Judkins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/>
              <a:t>Ruben Ledesma </a:t>
            </a:r>
            <a:r>
              <a:rPr lang="en-US" sz="1100"/>
              <a:t>– Goodwill Southern California</a:t>
            </a:r>
            <a:br>
              <a:rPr lang="en-US" sz="1100"/>
            </a:br>
            <a:br>
              <a:rPr lang="en-US" sz="1100"/>
            </a:br>
            <a:endParaRPr lang="en-US" sz="110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9431BAC-49F0-2F41-A05C-0F038B89E4FA}"/>
              </a:ext>
            </a:extLst>
          </p:cNvPr>
          <p:cNvSpPr txBox="1">
            <a:spLocks/>
          </p:cNvSpPr>
          <p:nvPr/>
        </p:nvSpPr>
        <p:spPr>
          <a:xfrm>
            <a:off x="6598074" y="873461"/>
            <a:ext cx="691726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1100" b="1"/>
              <a:t>Simon Lopez </a:t>
            </a:r>
            <a:r>
              <a:rPr lang="en-US" sz="1100"/>
              <a:t>– Goodwill Southern California </a:t>
            </a:r>
            <a:br>
              <a:rPr lang="en-US" sz="1100"/>
            </a:br>
            <a:r>
              <a:rPr lang="en-US" sz="1100" b="1" err="1"/>
              <a:t>Stacye</a:t>
            </a:r>
            <a:r>
              <a:rPr lang="en-US" sz="1100" b="1"/>
              <a:t> Martin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Elie Miller </a:t>
            </a:r>
            <a:r>
              <a:rPr lang="en-US" sz="1100"/>
              <a:t>– Loyola Law School</a:t>
            </a:r>
            <a:br>
              <a:rPr lang="en-US" sz="1100"/>
            </a:br>
            <a:r>
              <a:rPr lang="en-US" sz="1100" b="1"/>
              <a:t>Charly </a:t>
            </a:r>
            <a:r>
              <a:rPr lang="en-US" sz="1100" b="1" err="1"/>
              <a:t>Paap</a:t>
            </a:r>
            <a:r>
              <a:rPr lang="en-US" sz="1100" b="1"/>
              <a:t> </a:t>
            </a:r>
            <a:r>
              <a:rPr lang="en-US" sz="1100"/>
              <a:t>– Los Angeles County Public Defender</a:t>
            </a:r>
            <a:br>
              <a:rPr lang="en-US" sz="1100"/>
            </a:br>
            <a:r>
              <a:rPr lang="en-US" sz="1100" b="1"/>
              <a:t>Cesar Perez </a:t>
            </a:r>
            <a:r>
              <a:rPr lang="en-US" sz="1100"/>
              <a:t>– Amity Foundation</a:t>
            </a:r>
            <a:br>
              <a:rPr lang="en-US" sz="1100"/>
            </a:br>
            <a:r>
              <a:rPr lang="en-US" sz="1100" b="1"/>
              <a:t>Yvonne Ruiz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/>
              <a:t>Reba Rutledge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Nicole Sela </a:t>
            </a:r>
            <a:r>
              <a:rPr lang="en-US" sz="1100"/>
              <a:t>– Francisco Homes</a:t>
            </a:r>
            <a:br>
              <a:rPr lang="en-US" sz="1100"/>
            </a:br>
            <a:r>
              <a:rPr lang="en-US" sz="1100" b="1"/>
              <a:t>Irena Seta </a:t>
            </a:r>
            <a:r>
              <a:rPr lang="en-US" sz="1100"/>
              <a:t>– Friends Outside in Los Angeles County</a:t>
            </a:r>
            <a:br>
              <a:rPr lang="en-US" sz="1100"/>
            </a:br>
            <a:r>
              <a:rPr lang="en-US" sz="1100" b="1"/>
              <a:t>Arthur Smiley </a:t>
            </a:r>
            <a:r>
              <a:rPr lang="en-US" sz="1100"/>
              <a:t>– Friends Outside in Los Angeles County</a:t>
            </a:r>
            <a:br>
              <a:rPr lang="en-US" sz="1100"/>
            </a:br>
            <a:r>
              <a:rPr lang="en-US" sz="1100" b="1" err="1"/>
              <a:t>Tranisha</a:t>
            </a:r>
            <a:r>
              <a:rPr lang="en-US" sz="1100" b="1"/>
              <a:t> Tate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Joseph Taylor </a:t>
            </a:r>
            <a:r>
              <a:rPr lang="en-US" sz="1100"/>
              <a:t>– Goodwill Southern California</a:t>
            </a:r>
            <a:br>
              <a:rPr lang="en-US" sz="1100"/>
            </a:br>
            <a:r>
              <a:rPr lang="en-US" sz="1100" b="1" err="1"/>
              <a:t>Adrineh</a:t>
            </a:r>
            <a:r>
              <a:rPr lang="en-US" sz="1100" b="1"/>
              <a:t> </a:t>
            </a:r>
            <a:r>
              <a:rPr lang="en-US" sz="1100" b="1" err="1"/>
              <a:t>Terantonians</a:t>
            </a:r>
            <a:r>
              <a:rPr lang="en-US" sz="1100" b="1"/>
              <a:t> </a:t>
            </a:r>
            <a:r>
              <a:rPr lang="en-US" sz="1100"/>
              <a:t>– </a:t>
            </a:r>
            <a:r>
              <a:rPr lang="en-US" sz="1100" err="1"/>
              <a:t>Hopnest</a:t>
            </a:r>
            <a:r>
              <a:rPr lang="en-US" sz="1100"/>
              <a:t> Inc</a:t>
            </a:r>
            <a:br>
              <a:rPr lang="en-US" sz="1100"/>
            </a:br>
            <a:r>
              <a:rPr lang="en-US" sz="1100" b="1"/>
              <a:t>Vince Thompson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Timothy Walker </a:t>
            </a:r>
            <a:r>
              <a:rPr lang="en-US" sz="1100"/>
              <a:t>– A Better Living</a:t>
            </a:r>
            <a:br>
              <a:rPr lang="en-US" sz="1100"/>
            </a:br>
            <a:r>
              <a:rPr lang="en-US" sz="1100" b="1"/>
              <a:t>Mary Weaver </a:t>
            </a:r>
            <a:r>
              <a:rPr lang="en-US" sz="1100"/>
              <a:t>– Friends Outside in Los Angeles County</a:t>
            </a:r>
            <a:br>
              <a:rPr lang="en-US" sz="1100"/>
            </a:br>
            <a:r>
              <a:rPr lang="en-US" sz="1100" b="1"/>
              <a:t>Andres Zuniga </a:t>
            </a:r>
            <a:r>
              <a:rPr lang="en-US" sz="1100"/>
              <a:t>– Center for Living and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BDCCB6-6EAC-B94B-BC24-FFB6B539B0A0}"/>
              </a:ext>
            </a:extLst>
          </p:cNvPr>
          <p:cNvSpPr txBox="1"/>
          <p:nvPr/>
        </p:nvSpPr>
        <p:spPr>
          <a:xfrm>
            <a:off x="2349499" y="350993"/>
            <a:ext cx="872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Project Team Members and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7956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0A1F9C60-B273-894B-A6DB-E0E9048BA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" y="0"/>
            <a:ext cx="1215189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1D1127-FFA7-404A-A1DC-D108E8C3CA6D}"/>
              </a:ext>
            </a:extLst>
          </p:cNvPr>
          <p:cNvSpPr txBox="1"/>
          <p:nvPr/>
        </p:nvSpPr>
        <p:spPr>
          <a:xfrm>
            <a:off x="4216399" y="5027705"/>
            <a:ext cx="5191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HELVETICA CONDENSED BLACK" pitchFamily="2" charset="0"/>
              </a:rPr>
              <a:t>Welcome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64FFD-CF37-9C4D-89BE-677C3933161A}"/>
              </a:ext>
            </a:extLst>
          </p:cNvPr>
          <p:cNvSpPr txBox="1"/>
          <p:nvPr/>
        </p:nvSpPr>
        <p:spPr>
          <a:xfrm>
            <a:off x="1175130" y="4666040"/>
            <a:ext cx="32170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HELVETICA CONDENSED BLACK" pitchFamily="2" charset="0"/>
              </a:rPr>
              <a:t>Part II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HELVETICA 57 CONDENSED" pitchFamily="2" charset="0"/>
              </a:rPr>
              <a:t>August 19</a:t>
            </a:r>
            <a:r>
              <a:rPr lang="en-US" sz="2400" baseline="30000">
                <a:solidFill>
                  <a:schemeClr val="bg1"/>
                </a:solidFill>
                <a:latin typeface="HELVETICA 57 CONDENSED" pitchFamily="2" charset="0"/>
              </a:rPr>
              <a:t>th</a:t>
            </a:r>
            <a:r>
              <a:rPr lang="en-US" sz="2400">
                <a:solidFill>
                  <a:schemeClr val="bg1"/>
                </a:solidFill>
                <a:latin typeface="HELVETICA 57 CONDENSED" pitchFamily="2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8565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F8564FA-9803-C84E-BDB3-DF22E031A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357"/>
            <a:ext cx="12344977" cy="69749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4EC82DE-8915-BA49-AC01-FBB65F8B3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pic>
        <p:nvPicPr>
          <p:cNvPr id="7" name="Picture 6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AA148B77-2BF0-B542-B905-F5FF29BBD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07" y="639317"/>
            <a:ext cx="2818862" cy="4351339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EEEE45F-6AFB-2E43-83B3-C5BAAB2B5C71}"/>
              </a:ext>
            </a:extLst>
          </p:cNvPr>
          <p:cNvSpPr txBox="1">
            <a:spLocks/>
          </p:cNvSpPr>
          <p:nvPr/>
        </p:nvSpPr>
        <p:spPr>
          <a:xfrm>
            <a:off x="1744829" y="2166020"/>
            <a:ext cx="5481008" cy="835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Kristopher McLucas, LCSW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A72DF-9A75-E048-A280-879845114129}"/>
              </a:ext>
            </a:extLst>
          </p:cNvPr>
          <p:cNvSpPr txBox="1"/>
          <p:nvPr/>
        </p:nvSpPr>
        <p:spPr>
          <a:xfrm>
            <a:off x="1545578" y="2779165"/>
            <a:ext cx="596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 Emcee</a:t>
            </a:r>
          </a:p>
        </p:txBody>
      </p:sp>
    </p:spTree>
    <p:extLst>
      <p:ext uri="{BB962C8B-B14F-4D97-AF65-F5344CB8AC3E}">
        <p14:creationId xmlns:p14="http://schemas.microsoft.com/office/powerpoint/2010/main" val="36684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B595F2C-74FC-5A4B-B2E0-C28F764E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5" y="-8965"/>
            <a:ext cx="12151895" cy="6858000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0DEE43B5-2950-C242-AE96-75D5044F077B}"/>
              </a:ext>
            </a:extLst>
          </p:cNvPr>
          <p:cNvSpPr txBox="1">
            <a:spLocks/>
          </p:cNvSpPr>
          <p:nvPr/>
        </p:nvSpPr>
        <p:spPr>
          <a:xfrm>
            <a:off x="3001617" y="1977886"/>
            <a:ext cx="8119773" cy="29448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Yvonne - </a:t>
            </a:r>
            <a:r>
              <a:rPr lang="en-US" sz="2200" b="1" i="1" dirty="0">
                <a:solidFill>
                  <a:schemeClr val="bg1"/>
                </a:solidFill>
              </a:rPr>
              <a:t>Personal Story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Mary Weaver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–</a:t>
            </a:r>
            <a:r>
              <a:rPr lang="en-US" sz="2200" i="1" dirty="0">
                <a:solidFill>
                  <a:schemeClr val="bg1"/>
                </a:solidFill>
                <a:latin typeface="+mn-lt"/>
              </a:rPr>
              <a:t>Welcome 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</a:rPr>
              <a:t>•   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Curtis </a:t>
            </a:r>
            <a:r>
              <a:rPr lang="en-US" sz="22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Notsinneh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Why This  is Important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Janice Bellucci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Changes in 2021 to California’s State Registry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  Luis Castañón &amp; Kristopher McLucas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Questions and Answers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  Maria “Alex” Alexander &amp; </a:t>
            </a:r>
            <a:r>
              <a:rPr lang="en-US" sz="22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Adrineh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Terantonians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Project Team 							Experience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  Mary Weaver- </a:t>
            </a:r>
            <a:r>
              <a:rPr lang="en-US" sz="22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Next Steps &amp; </a:t>
            </a:r>
            <a:r>
              <a:rPr lang="en-US" sz="2200" i="1" dirty="0">
                <a:solidFill>
                  <a:schemeClr val="bg1"/>
                </a:solidFill>
              </a:rPr>
              <a:t>Closing </a:t>
            </a:r>
            <a:endParaRPr lang="en-US" sz="2200" i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B8B87-491C-FE4E-9D47-922FAFF71296}"/>
              </a:ext>
            </a:extLst>
          </p:cNvPr>
          <p:cNvSpPr txBox="1"/>
          <p:nvPr/>
        </p:nvSpPr>
        <p:spPr>
          <a:xfrm>
            <a:off x="2843667" y="892943"/>
            <a:ext cx="6926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Program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1EAA5AA-EB2C-1740-A102-ABFB6A427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9416"/>
            <a:ext cx="12171385" cy="6876831"/>
          </a:xfrm>
          <a:prstGeom prst="rect">
            <a:avLst/>
          </a:prstGeom>
        </p:spPr>
      </p:pic>
      <p:pic>
        <p:nvPicPr>
          <p:cNvPr id="12" name="Content Placeholder 1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AFBE0C26-DE09-A948-87F4-5AA48382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30908" y="639317"/>
            <a:ext cx="2818861" cy="4351338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C285669-97FE-6B47-A306-8AEFFC27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67" y="4336140"/>
            <a:ext cx="1048701" cy="81565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FDE3B942-8766-B848-AF25-1D12CD60B602}"/>
              </a:ext>
            </a:extLst>
          </p:cNvPr>
          <p:cNvSpPr txBox="1">
            <a:spLocks/>
          </p:cNvSpPr>
          <p:nvPr/>
        </p:nvSpPr>
        <p:spPr>
          <a:xfrm>
            <a:off x="2595619" y="207656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Mary Weaver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Executive Director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Friends Outside in Los Angeles County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39998-416E-5A44-BC64-A3293FE8E961}"/>
              </a:ext>
            </a:extLst>
          </p:cNvPr>
          <p:cNvSpPr txBox="1"/>
          <p:nvPr/>
        </p:nvSpPr>
        <p:spPr>
          <a:xfrm>
            <a:off x="2529006" y="1390603"/>
            <a:ext cx="596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Welcome from the Host</a:t>
            </a:r>
          </a:p>
        </p:txBody>
      </p:sp>
    </p:spTree>
    <p:extLst>
      <p:ext uri="{BB962C8B-B14F-4D97-AF65-F5344CB8AC3E}">
        <p14:creationId xmlns:p14="http://schemas.microsoft.com/office/powerpoint/2010/main" val="32393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5BCE879-F9D7-EC48-B58B-0538E3CA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01566" cy="7063383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246E7F77-6714-0649-B82F-A407B963A87B}"/>
              </a:ext>
            </a:extLst>
          </p:cNvPr>
          <p:cNvSpPr txBox="1">
            <a:spLocks/>
          </p:cNvSpPr>
          <p:nvPr/>
        </p:nvSpPr>
        <p:spPr>
          <a:xfrm>
            <a:off x="2595619" y="221372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Curtis </a:t>
            </a:r>
            <a:r>
              <a:rPr lang="en-US" sz="4500" b="1" err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Notsinneh</a:t>
            </a:r>
            <a:endParaRPr lang="en-US" sz="4500" b="1"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Chief Deputy Director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California Workforce Development Fund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219BA-2EDC-9F4D-BD1C-63432AA98F35}"/>
              </a:ext>
            </a:extLst>
          </p:cNvPr>
          <p:cNvSpPr txBox="1"/>
          <p:nvPr/>
        </p:nvSpPr>
        <p:spPr>
          <a:xfrm>
            <a:off x="2374627" y="1471926"/>
            <a:ext cx="596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Why This Issue is Important</a:t>
            </a:r>
          </a:p>
        </p:txBody>
      </p:sp>
      <p:pic>
        <p:nvPicPr>
          <p:cNvPr id="10" name="Picture 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BD5F229-6A4B-C645-8DFF-7773BE0B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309" y="639317"/>
            <a:ext cx="2818862" cy="4351339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77E1D73-37A2-6A45-8DD7-3E7814D9A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77" y="4441371"/>
            <a:ext cx="1112426" cy="8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26180-06B8-3E4F-B646-1C9EDFA35148}"/>
              </a:ext>
            </a:extLst>
          </p:cNvPr>
          <p:cNvSpPr txBox="1"/>
          <p:nvPr/>
        </p:nvSpPr>
        <p:spPr>
          <a:xfrm>
            <a:off x="3227294" y="2420471"/>
            <a:ext cx="496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 </a:t>
            </a:r>
            <a:endParaRPr lang="en-US"/>
          </a:p>
          <a:p>
            <a:r>
              <a:rPr lang="en-US"/>
              <a:t>Title Slide: Project team Names (need those names</a:t>
            </a:r>
          </a:p>
          <a:p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081DE0-23A4-4B42-B1BB-7C23D045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07" y="0"/>
            <a:ext cx="12171385" cy="7145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98798-584C-EF4D-ACE6-D74AB3D65B19}"/>
              </a:ext>
            </a:extLst>
          </p:cNvPr>
          <p:cNvSpPr txBox="1"/>
          <p:nvPr/>
        </p:nvSpPr>
        <p:spPr>
          <a:xfrm>
            <a:off x="3763618" y="2425733"/>
            <a:ext cx="4116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https://</a:t>
            </a:r>
            <a:r>
              <a:rPr lang="en-US" sz="3600" err="1"/>
              <a:t>cwdb.ca.gov</a:t>
            </a:r>
            <a:r>
              <a:rPr lang="en-US" sz="3600"/>
              <a:t>/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16CCB30-5BFD-1347-A17A-F8006736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1" y="4490934"/>
            <a:ext cx="1048701" cy="81565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FF975DC-C578-2B41-968E-F62B16685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51" y="1174872"/>
            <a:ext cx="3314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4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484EEB9-9C03-3947-9FAB-6C052AA58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3708" y="1825625"/>
            <a:ext cx="3524583" cy="4351338"/>
          </a:xfr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08"/>
            <a:ext cx="12344977" cy="697491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C285669-97FE-6B47-A306-8AEFFC27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93" y="4562062"/>
            <a:ext cx="1048701" cy="815657"/>
          </a:xfrm>
          <a:prstGeom prst="rect">
            <a:avLst/>
          </a:prstGeom>
        </p:spPr>
      </p:pic>
      <p:pic>
        <p:nvPicPr>
          <p:cNvPr id="12" name="Picture 11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06338CD0-58CC-1C41-907D-43F540264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907" y="639317"/>
            <a:ext cx="2818862" cy="4351339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649D6D11-2DE3-474F-8DA6-61D188782A2D}"/>
              </a:ext>
            </a:extLst>
          </p:cNvPr>
          <p:cNvSpPr txBox="1">
            <a:spLocks/>
          </p:cNvSpPr>
          <p:nvPr/>
        </p:nvSpPr>
        <p:spPr>
          <a:xfrm>
            <a:off x="1844221" y="2146141"/>
            <a:ext cx="5277620" cy="963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Kristopher McLucas, LCSW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90185-BAB6-3D41-B56C-FFED81EE5BC3}"/>
              </a:ext>
            </a:extLst>
          </p:cNvPr>
          <p:cNvSpPr txBox="1"/>
          <p:nvPr/>
        </p:nvSpPr>
        <p:spPr>
          <a:xfrm>
            <a:off x="1795584" y="2844225"/>
            <a:ext cx="606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Emcee</a:t>
            </a:r>
          </a:p>
        </p:txBody>
      </p:sp>
    </p:spTree>
    <p:extLst>
      <p:ext uri="{BB962C8B-B14F-4D97-AF65-F5344CB8AC3E}">
        <p14:creationId xmlns:p14="http://schemas.microsoft.com/office/powerpoint/2010/main" val="15902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E081924-BC23-DC46-BB8C-2E2FE1D9D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11875"/>
            <a:ext cx="12171385" cy="687683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1724125-C56B-DB48-ACA1-9E6660035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7EEF0275-A43A-4544-9572-E975F39A5769}"/>
              </a:ext>
            </a:extLst>
          </p:cNvPr>
          <p:cNvSpPr txBox="1">
            <a:spLocks/>
          </p:cNvSpPr>
          <p:nvPr/>
        </p:nvSpPr>
        <p:spPr>
          <a:xfrm>
            <a:off x="2595619" y="308240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Janice Bellucci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President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Alliance for Constitutional 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Sex Offense Laws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D8585-0EA9-D64E-B845-CB82BCD6384E}"/>
              </a:ext>
            </a:extLst>
          </p:cNvPr>
          <p:cNvSpPr txBox="1"/>
          <p:nvPr/>
        </p:nvSpPr>
        <p:spPr>
          <a:xfrm>
            <a:off x="2529006" y="1425315"/>
            <a:ext cx="5969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Plenary Session 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Changes in 2021 to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California’s State Registry</a:t>
            </a:r>
          </a:p>
        </p:txBody>
      </p:sp>
      <p:pic>
        <p:nvPicPr>
          <p:cNvPr id="17" name="Picture 1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7AF1F96-EDA2-BF4D-B2D8-D39C003B3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048" y="642366"/>
            <a:ext cx="28188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F44A78B-345F-1843-AD0D-C8CF100A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E72992-39BA-EE42-9F44-12DE82A089F1}"/>
              </a:ext>
            </a:extLst>
          </p:cNvPr>
          <p:cNvSpPr/>
          <p:nvPr/>
        </p:nvSpPr>
        <p:spPr>
          <a:xfrm>
            <a:off x="2607049" y="3627689"/>
            <a:ext cx="44935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https://all4consolaws.org/</a:t>
            </a:r>
          </a:p>
          <a:p>
            <a:endParaRPr lang="en-US" sz="3200" b="1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A569872-4F77-D642-8A5F-8F90C7CCFF5A}"/>
              </a:ext>
            </a:extLst>
          </p:cNvPr>
          <p:cNvSpPr txBox="1">
            <a:spLocks/>
          </p:cNvSpPr>
          <p:nvPr/>
        </p:nvSpPr>
        <p:spPr>
          <a:xfrm>
            <a:off x="2607049" y="1776591"/>
            <a:ext cx="7869062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Alliance for Constitutional</a:t>
            </a:r>
          </a:p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Sex Offense Laws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C7E524E-77A2-144B-B33F-CC519BCB2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36D8F-DADF-8345-84F7-DC5C0C08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2DAE90A-43BC-7C4C-BBB1-503E8641E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9319"/>
            <a:ext cx="12420037" cy="701731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C285669-97FE-6B47-A306-8AEFFC27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95" y="4530611"/>
            <a:ext cx="1048701" cy="8156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CE4072-AC42-B747-AE66-19E11BCFD163}"/>
              </a:ext>
            </a:extLst>
          </p:cNvPr>
          <p:cNvSpPr/>
          <p:nvPr/>
        </p:nvSpPr>
        <p:spPr>
          <a:xfrm>
            <a:off x="2319918" y="814913"/>
            <a:ext cx="4842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>
              <a:solidFill>
                <a:schemeClr val="accent1">
                  <a:lumMod val="75000"/>
                </a:schemeClr>
              </a:solidFill>
              <a:latin typeface="Helvetica 57 Condensed" pitchFamily="2" charset="0"/>
            </a:endParaRPr>
          </a:p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Helvetica 57 Condensed" pitchFamily="2" charset="0"/>
              </a:rPr>
              <a:t> </a:t>
            </a:r>
            <a:endParaRPr lang="en-US" sz="3200"/>
          </a:p>
        </p:txBody>
      </p:sp>
      <p:pic>
        <p:nvPicPr>
          <p:cNvPr id="5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01B9213-B664-B848-A130-0F4CBD971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618" y="653796"/>
            <a:ext cx="2787187" cy="4302444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6524158F-EDC7-8E4F-A9CD-63E5FF0B2828}"/>
              </a:ext>
            </a:extLst>
          </p:cNvPr>
          <p:cNvSpPr txBox="1">
            <a:spLocks/>
          </p:cNvSpPr>
          <p:nvPr/>
        </p:nvSpPr>
        <p:spPr>
          <a:xfrm>
            <a:off x="2595619" y="221372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Dr. Luis Castañón</a:t>
            </a:r>
          </a:p>
          <a:p>
            <a:r>
              <a:rPr lang="en-US" sz="2800" i="1" dirty="0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Researcher</a:t>
            </a:r>
          </a:p>
        </p:txBody>
      </p:sp>
    </p:spTree>
    <p:extLst>
      <p:ext uri="{BB962C8B-B14F-4D97-AF65-F5344CB8AC3E}">
        <p14:creationId xmlns:p14="http://schemas.microsoft.com/office/powerpoint/2010/main" val="18665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B53398D-1A16-7245-850F-A1988665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DFB25D8-3CE7-3C47-9E89-E727AEB5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pic>
        <p:nvPicPr>
          <p:cNvPr id="15" name="Picture 1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B38A528-982B-824B-A9CD-45C11E0DA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95" y="574632"/>
            <a:ext cx="2493160" cy="3848568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80150938-E188-E44B-83A3-1A87A9F5146F}"/>
              </a:ext>
            </a:extLst>
          </p:cNvPr>
          <p:cNvSpPr txBox="1">
            <a:spLocks/>
          </p:cNvSpPr>
          <p:nvPr/>
        </p:nvSpPr>
        <p:spPr>
          <a:xfrm>
            <a:off x="4422884" y="4279370"/>
            <a:ext cx="3553812" cy="1238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Dr. Luis Castañón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E6336-3461-7D4A-B64E-49A6CA61289C}"/>
              </a:ext>
            </a:extLst>
          </p:cNvPr>
          <p:cNvSpPr txBox="1"/>
          <p:nvPr/>
        </p:nvSpPr>
        <p:spPr>
          <a:xfrm>
            <a:off x="2529006" y="1437167"/>
            <a:ext cx="5969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Questions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And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Answers</a:t>
            </a:r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E956CB6C-A083-8347-948A-DEE51D944711}"/>
              </a:ext>
            </a:extLst>
          </p:cNvPr>
          <p:cNvSpPr txBox="1">
            <a:spLocks/>
          </p:cNvSpPr>
          <p:nvPr/>
        </p:nvSpPr>
        <p:spPr>
          <a:xfrm>
            <a:off x="7737711" y="4307208"/>
            <a:ext cx="3553812" cy="1238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Kristopher McLucas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5D87AE6-E11F-E44F-B5F0-6F79D646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pic>
        <p:nvPicPr>
          <p:cNvPr id="19" name="Picture 18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49292BBE-6D2D-FF41-8432-7378C7F0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037" y="584319"/>
            <a:ext cx="2493160" cy="38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18831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4CD083C9-EAFD-644C-B85B-10FE7F8CDB06}"/>
              </a:ext>
            </a:extLst>
          </p:cNvPr>
          <p:cNvSpPr txBox="1">
            <a:spLocks/>
          </p:cNvSpPr>
          <p:nvPr/>
        </p:nvSpPr>
        <p:spPr>
          <a:xfrm>
            <a:off x="2529006" y="2354997"/>
            <a:ext cx="9066791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Can you comment on the fact that as a Registrant you will be fined for going on the Megan’s law website?  You aren’t even able to see what other people see?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AD156-E4BB-3A43-8183-8D45DE9B5337}"/>
              </a:ext>
            </a:extLst>
          </p:cNvPr>
          <p:cNvSpPr txBox="1"/>
          <p:nvPr/>
        </p:nvSpPr>
        <p:spPr>
          <a:xfrm>
            <a:off x="2529006" y="1425315"/>
            <a:ext cx="649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Administrative Policy Question</a:t>
            </a:r>
          </a:p>
        </p:txBody>
      </p:sp>
    </p:spTree>
    <p:extLst>
      <p:ext uri="{BB962C8B-B14F-4D97-AF65-F5344CB8AC3E}">
        <p14:creationId xmlns:p14="http://schemas.microsoft.com/office/powerpoint/2010/main" val="21334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18831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4CD083C9-EAFD-644C-B85B-10FE7F8CDB06}"/>
              </a:ext>
            </a:extLst>
          </p:cNvPr>
          <p:cNvSpPr txBox="1">
            <a:spLocks/>
          </p:cNvSpPr>
          <p:nvPr/>
        </p:nvSpPr>
        <p:spPr>
          <a:xfrm>
            <a:off x="2529006" y="2354997"/>
            <a:ext cx="9066791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Are there rules prohibiting visits of children with 290 Registrants?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AD156-E4BB-3A43-8183-8D45DE9B5337}"/>
              </a:ext>
            </a:extLst>
          </p:cNvPr>
          <p:cNvSpPr txBox="1"/>
          <p:nvPr/>
        </p:nvSpPr>
        <p:spPr>
          <a:xfrm>
            <a:off x="2529006" y="1425315"/>
            <a:ext cx="649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Client Legal Question</a:t>
            </a:r>
          </a:p>
        </p:txBody>
      </p:sp>
    </p:spTree>
    <p:extLst>
      <p:ext uri="{BB962C8B-B14F-4D97-AF65-F5344CB8AC3E}">
        <p14:creationId xmlns:p14="http://schemas.microsoft.com/office/powerpoint/2010/main" val="7248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18831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4CD083C9-EAFD-644C-B85B-10FE7F8CDB06}"/>
              </a:ext>
            </a:extLst>
          </p:cNvPr>
          <p:cNvSpPr txBox="1">
            <a:spLocks/>
          </p:cNvSpPr>
          <p:nvPr/>
        </p:nvSpPr>
        <p:spPr>
          <a:xfrm>
            <a:off x="2529006" y="2354997"/>
            <a:ext cx="9066791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Have there been impacts from Ban the Box around employment access? As it relates to Registrants.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AD156-E4BB-3A43-8183-8D45DE9B5337}"/>
              </a:ext>
            </a:extLst>
          </p:cNvPr>
          <p:cNvSpPr txBox="1"/>
          <p:nvPr/>
        </p:nvSpPr>
        <p:spPr>
          <a:xfrm>
            <a:off x="2529006" y="1425315"/>
            <a:ext cx="649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17836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18831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4CD083C9-EAFD-644C-B85B-10FE7F8CDB06}"/>
              </a:ext>
            </a:extLst>
          </p:cNvPr>
          <p:cNvSpPr txBox="1">
            <a:spLocks/>
          </p:cNvSpPr>
          <p:nvPr/>
        </p:nvSpPr>
        <p:spPr>
          <a:xfrm>
            <a:off x="2529006" y="2354997"/>
            <a:ext cx="9066791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Are there resource documents describing the following: History of California Sex Offender Registry, Containment Model, and SB 384?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AD156-E4BB-3A43-8183-8D45DE9B5337}"/>
              </a:ext>
            </a:extLst>
          </p:cNvPr>
          <p:cNvSpPr txBox="1"/>
          <p:nvPr/>
        </p:nvSpPr>
        <p:spPr>
          <a:xfrm>
            <a:off x="2529006" y="1425315"/>
            <a:ext cx="649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Resource Question</a:t>
            </a:r>
          </a:p>
        </p:txBody>
      </p:sp>
    </p:spTree>
    <p:extLst>
      <p:ext uri="{BB962C8B-B14F-4D97-AF65-F5344CB8AC3E}">
        <p14:creationId xmlns:p14="http://schemas.microsoft.com/office/powerpoint/2010/main" val="8828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18831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4CD083C9-EAFD-644C-B85B-10FE7F8CDB06}"/>
              </a:ext>
            </a:extLst>
          </p:cNvPr>
          <p:cNvSpPr txBox="1">
            <a:spLocks/>
          </p:cNvSpPr>
          <p:nvPr/>
        </p:nvSpPr>
        <p:spPr>
          <a:xfrm>
            <a:off x="2538468" y="1985127"/>
            <a:ext cx="9066791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Maria “Alex” Alexander &amp; </a:t>
            </a:r>
            <a:r>
              <a:rPr lang="en-US" sz="3600" b="1" err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Adrineh</a:t>
            </a:r>
            <a:r>
              <a:rPr lang="en-US" sz="36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 </a:t>
            </a:r>
            <a:r>
              <a:rPr lang="en-US" sz="3600" b="1" err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Terantonians</a:t>
            </a:r>
            <a:endParaRPr lang="en-US" sz="3600" b="1"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AD156-E4BB-3A43-8183-8D45DE9B5337}"/>
              </a:ext>
            </a:extLst>
          </p:cNvPr>
          <p:cNvSpPr txBox="1"/>
          <p:nvPr/>
        </p:nvSpPr>
        <p:spPr>
          <a:xfrm>
            <a:off x="2529006" y="1425315"/>
            <a:ext cx="596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Project Team Experience</a:t>
            </a:r>
          </a:p>
        </p:txBody>
      </p:sp>
    </p:spTree>
    <p:extLst>
      <p:ext uri="{BB962C8B-B14F-4D97-AF65-F5344CB8AC3E}">
        <p14:creationId xmlns:p14="http://schemas.microsoft.com/office/powerpoint/2010/main" val="2520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26180-06B8-3E4F-B646-1C9EDFA35148}"/>
              </a:ext>
            </a:extLst>
          </p:cNvPr>
          <p:cNvSpPr txBox="1"/>
          <p:nvPr/>
        </p:nvSpPr>
        <p:spPr>
          <a:xfrm>
            <a:off x="3227294" y="2420471"/>
            <a:ext cx="496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Title Slide: Project team Names (need those names</a:t>
            </a:r>
          </a:p>
          <a:p>
            <a:endParaRPr lang="en-US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081DE0-23A4-4B42-B1BB-7C23D045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"/>
            <a:ext cx="12171385" cy="687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98798-584C-EF4D-ACE6-D74AB3D65B19}"/>
              </a:ext>
            </a:extLst>
          </p:cNvPr>
          <p:cNvSpPr txBox="1"/>
          <p:nvPr/>
        </p:nvSpPr>
        <p:spPr>
          <a:xfrm>
            <a:off x="2758804" y="1673307"/>
            <a:ext cx="8058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Improving Outcomes for Individuals with Sex Offenses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Workforce Development Practitioners Webinar (September)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Toolkits: Registrants and Practitioners (September)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Executive Summary (November)</a:t>
            </a:r>
          </a:p>
          <a:p>
            <a:pPr lvl="1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Advocacy 2020: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CA Proposition 20</a:t>
            </a:r>
          </a:p>
          <a:p>
            <a:endParaRPr lang="en-US" sz="24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16CCB30-5BFD-1347-A17A-F8006736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1" y="4490934"/>
            <a:ext cx="1048701" cy="815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7D6F3-1F53-E44E-8590-C27BF11FD79B}"/>
              </a:ext>
            </a:extLst>
          </p:cNvPr>
          <p:cNvSpPr/>
          <p:nvPr/>
        </p:nvSpPr>
        <p:spPr>
          <a:xfrm>
            <a:off x="2758804" y="773862"/>
            <a:ext cx="2302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HELVETICA CONDENSED BLACK" pitchFamily="2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612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9B8104A-204C-674D-8CBF-410BFA384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84"/>
            <a:ext cx="12151895" cy="6858000"/>
          </a:xfrm>
          <a:prstGeom prst="rect">
            <a:avLst/>
          </a:prstGeom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12F03951-CD60-D341-BFE0-5BC1DC162172}"/>
              </a:ext>
            </a:extLst>
          </p:cNvPr>
          <p:cNvSpPr txBox="1">
            <a:spLocks/>
          </p:cNvSpPr>
          <p:nvPr/>
        </p:nvSpPr>
        <p:spPr>
          <a:xfrm>
            <a:off x="3157375" y="2109473"/>
            <a:ext cx="7824389" cy="2804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•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Marty Weiss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Personal Story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Mary Weaver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Welcome  from Host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Reaver Bingham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Why This Issue  is  Important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Janice Bellucci 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Plight of Registrants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Dr. Luis Castañón  &amp; Dr. Marco Murillo  </a:t>
            </a:r>
            <a:r>
              <a:rPr lang="en-US" sz="2400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– Research Findings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• Next Steps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55F276-C2EF-8144-83C2-8621E1C9B882}"/>
              </a:ext>
            </a:extLst>
          </p:cNvPr>
          <p:cNvSpPr txBox="1"/>
          <p:nvPr/>
        </p:nvSpPr>
        <p:spPr>
          <a:xfrm>
            <a:off x="626247" y="984383"/>
            <a:ext cx="6926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Program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E31DD18-6982-BC4A-92B1-3278048F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26180-06B8-3E4F-B646-1C9EDFA35148}"/>
              </a:ext>
            </a:extLst>
          </p:cNvPr>
          <p:cNvSpPr txBox="1"/>
          <p:nvPr/>
        </p:nvSpPr>
        <p:spPr>
          <a:xfrm>
            <a:off x="3227294" y="2420471"/>
            <a:ext cx="496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 </a:t>
            </a:r>
            <a:endParaRPr lang="en-US"/>
          </a:p>
          <a:p>
            <a:r>
              <a:rPr lang="en-US"/>
              <a:t>Title Slide: Project team Names (need those names</a:t>
            </a:r>
          </a:p>
          <a:p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081DE0-23A4-4B42-B1BB-7C23D045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"/>
            <a:ext cx="12171385" cy="687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98798-584C-EF4D-ACE6-D74AB3D65B19}"/>
              </a:ext>
            </a:extLst>
          </p:cNvPr>
          <p:cNvSpPr txBox="1"/>
          <p:nvPr/>
        </p:nvSpPr>
        <p:spPr>
          <a:xfrm>
            <a:off x="2323503" y="961710"/>
            <a:ext cx="805883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Alliance For Constitutional  Sex Offense Laws   </a:t>
            </a:r>
          </a:p>
          <a:p>
            <a:pPr lvl="1"/>
            <a:r>
              <a:rPr lang="en-US" sz="2000" dirty="0">
                <a:hlinkClick r:id="rId4"/>
              </a:rPr>
              <a:t>https://all4consolaws.org/</a:t>
            </a:r>
            <a:endParaRPr lang="en-US" sz="2000" dirty="0"/>
          </a:p>
          <a:p>
            <a:pPr lvl="1"/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 err="1"/>
              <a:t>PolicyLink</a:t>
            </a:r>
            <a:endParaRPr lang="en-US" sz="2000" dirty="0"/>
          </a:p>
          <a:p>
            <a:pPr lvl="1"/>
            <a:r>
              <a:rPr lang="en-US" sz="2000" dirty="0">
                <a:hlinkClick r:id="rId5"/>
              </a:rPr>
              <a:t>https://www.policylink.org/</a:t>
            </a:r>
            <a:endParaRPr lang="en-US" sz="2000" dirty="0"/>
          </a:p>
          <a:p>
            <a:pPr lvl="1"/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Root &amp; Rebound</a:t>
            </a:r>
          </a:p>
          <a:p>
            <a:pPr lvl="1"/>
            <a:r>
              <a:rPr lang="en-US" sz="2000" dirty="0">
                <a:hlinkClick r:id="rId6"/>
              </a:rPr>
              <a:t>https://www.rootandrebound.org/</a:t>
            </a:r>
            <a:endParaRPr lang="en-US" sz="2000" dirty="0"/>
          </a:p>
          <a:p>
            <a:pPr lvl="1"/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Californians for Safety and Justice</a:t>
            </a:r>
          </a:p>
          <a:p>
            <a:pPr lvl="1"/>
            <a:r>
              <a:rPr lang="en-US" sz="2000" dirty="0">
                <a:hlinkClick r:id="rId7"/>
              </a:rPr>
              <a:t>https://safeandjust.org/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16CCB30-5BFD-1347-A17A-F8006736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1" y="4490934"/>
            <a:ext cx="1048701" cy="815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7D6F3-1F53-E44E-8590-C27BF11FD79B}"/>
              </a:ext>
            </a:extLst>
          </p:cNvPr>
          <p:cNvSpPr/>
          <p:nvPr/>
        </p:nvSpPr>
        <p:spPr>
          <a:xfrm>
            <a:off x="2758804" y="773862"/>
            <a:ext cx="2416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i="1" dirty="0">
                <a:solidFill>
                  <a:srgbClr val="4472C4">
                    <a:lumMod val="50000"/>
                  </a:srgbClr>
                </a:solidFill>
                <a:latin typeface="HELVETICA CONDENSED BLACK" pitchFamily="2" charset="0"/>
              </a:rPr>
              <a:t>Resources:</a:t>
            </a:r>
          </a:p>
        </p:txBody>
      </p:sp>
    </p:spTree>
    <p:extLst>
      <p:ext uri="{BB962C8B-B14F-4D97-AF65-F5344CB8AC3E}">
        <p14:creationId xmlns:p14="http://schemas.microsoft.com/office/powerpoint/2010/main" val="15636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26180-06B8-3E4F-B646-1C9EDFA35148}"/>
              </a:ext>
            </a:extLst>
          </p:cNvPr>
          <p:cNvSpPr txBox="1"/>
          <p:nvPr/>
        </p:nvSpPr>
        <p:spPr>
          <a:xfrm>
            <a:off x="3227294" y="2420471"/>
            <a:ext cx="496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 </a:t>
            </a:r>
            <a:endParaRPr lang="en-US"/>
          </a:p>
          <a:p>
            <a:r>
              <a:rPr lang="en-US"/>
              <a:t>Title Slide: Project team Names (need those names</a:t>
            </a:r>
          </a:p>
          <a:p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081DE0-23A4-4B42-B1BB-7C23D045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78"/>
            <a:ext cx="12171385" cy="687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98798-584C-EF4D-ACE6-D74AB3D65B19}"/>
              </a:ext>
            </a:extLst>
          </p:cNvPr>
          <p:cNvSpPr txBox="1"/>
          <p:nvPr/>
        </p:nvSpPr>
        <p:spPr>
          <a:xfrm>
            <a:off x="2319416" y="1358637"/>
            <a:ext cx="8058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3200" dirty="0"/>
              <a:t>Friends Outside Los Angeles County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https://</a:t>
            </a:r>
            <a:r>
              <a:rPr lang="en-US" sz="3200" dirty="0" err="1"/>
              <a:t>www.friendsoutsidela.org</a:t>
            </a:r>
            <a:r>
              <a:rPr lang="en-US" sz="3200" dirty="0"/>
              <a:t>/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16CCB30-5BFD-1347-A17A-F8006736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1" y="4490934"/>
            <a:ext cx="1048701" cy="815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7D6F3-1F53-E44E-8590-C27BF11FD79B}"/>
              </a:ext>
            </a:extLst>
          </p:cNvPr>
          <p:cNvSpPr/>
          <p:nvPr/>
        </p:nvSpPr>
        <p:spPr>
          <a:xfrm>
            <a:off x="2758804" y="773862"/>
            <a:ext cx="2416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i="1">
                <a:solidFill>
                  <a:srgbClr val="4472C4">
                    <a:lumMod val="50000"/>
                  </a:srgbClr>
                </a:solidFill>
                <a:latin typeface="HELVETICA CONDENSED BLACK" pitchFamily="2" charset="0"/>
              </a:rPr>
              <a:t>Resources:</a:t>
            </a:r>
          </a:p>
        </p:txBody>
      </p:sp>
    </p:spTree>
    <p:extLst>
      <p:ext uri="{BB962C8B-B14F-4D97-AF65-F5344CB8AC3E}">
        <p14:creationId xmlns:p14="http://schemas.microsoft.com/office/powerpoint/2010/main" val="9019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3AFCD64-1F1D-B743-853E-FFDF88BC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8BBD770-44AC-2C41-8486-5ABC8DF6D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2C006-270B-C04D-A69B-46619DC50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526" y="3660920"/>
            <a:ext cx="4586945" cy="1166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70F1F7-C11E-B740-AA50-F186FBCE0D75}"/>
              </a:ext>
            </a:extLst>
          </p:cNvPr>
          <p:cNvSpPr txBox="1"/>
          <p:nvPr/>
        </p:nvSpPr>
        <p:spPr>
          <a:xfrm>
            <a:off x="2639115" y="1409998"/>
            <a:ext cx="5969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Funded by</a:t>
            </a:r>
          </a:p>
          <a:p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California Workforce</a:t>
            </a:r>
          </a:p>
          <a:p>
            <a:r>
              <a:rPr lang="en-US" sz="4400" b="1" i="1" dirty="0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Development Board</a:t>
            </a:r>
          </a:p>
        </p:txBody>
      </p:sp>
    </p:spTree>
    <p:extLst>
      <p:ext uri="{BB962C8B-B14F-4D97-AF65-F5344CB8AC3E}">
        <p14:creationId xmlns:p14="http://schemas.microsoft.com/office/powerpoint/2010/main" val="27609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CB33F48-71EE-D249-B8BB-A057E5E0B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011" y="873461"/>
            <a:ext cx="6917267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1100" b="1" dirty="0"/>
              <a:t>Maria “Alex” Alexander </a:t>
            </a:r>
            <a:r>
              <a:rPr lang="en-US" sz="1100" dirty="0"/>
              <a:t>–  Center for Living and Learning</a:t>
            </a:r>
            <a:br>
              <a:rPr lang="en-US" sz="1100" dirty="0"/>
            </a:br>
            <a:r>
              <a:rPr lang="en-US" sz="1100" b="1" dirty="0"/>
              <a:t>Janice Bellucci </a:t>
            </a:r>
            <a:r>
              <a:rPr lang="en-US" sz="1100" dirty="0"/>
              <a:t>– Alliance for Constitutional Sex Offense Laws</a:t>
            </a:r>
            <a:br>
              <a:rPr lang="en-US" sz="1100" dirty="0"/>
            </a:br>
            <a:r>
              <a:rPr lang="en-US" sz="1100" b="1" dirty="0"/>
              <a:t>Reaver Bingham </a:t>
            </a:r>
            <a:r>
              <a:rPr lang="en-US" sz="1100" dirty="0"/>
              <a:t>– Los Angeles County Probation Department</a:t>
            </a:r>
            <a:br>
              <a:rPr lang="en-US" sz="1100" dirty="0"/>
            </a:br>
            <a:r>
              <a:rPr lang="en-US" sz="1100" b="1" dirty="0"/>
              <a:t>Liz Braunstein </a:t>
            </a:r>
            <a:r>
              <a:rPr lang="en-US" sz="1100" dirty="0"/>
              <a:t>– Los Angeles County Public Defender</a:t>
            </a:r>
            <a:br>
              <a:rPr lang="en-US" sz="1100" dirty="0"/>
            </a:br>
            <a:r>
              <a:rPr lang="en-US" sz="1100" b="1" dirty="0"/>
              <a:t>Carroll Brown </a:t>
            </a:r>
            <a:r>
              <a:rPr lang="en-US" sz="1100" dirty="0"/>
              <a:t>– Optimum Performance Institute</a:t>
            </a:r>
            <a:br>
              <a:rPr lang="en-US" sz="1100" dirty="0"/>
            </a:br>
            <a:r>
              <a:rPr lang="en-US" sz="1100" b="1" dirty="0"/>
              <a:t>Luis Barrera </a:t>
            </a:r>
            <a:r>
              <a:rPr lang="en-US" sz="1100" b="1" dirty="0" err="1"/>
              <a:t>Castañón</a:t>
            </a:r>
            <a:r>
              <a:rPr lang="en-US" sz="1100" b="1"/>
              <a:t> </a:t>
            </a:r>
            <a:r>
              <a:rPr lang="en-US" sz="1100"/>
              <a:t>– LBC+</a:t>
            </a:r>
            <a:br>
              <a:rPr lang="en-US" sz="1100"/>
            </a:br>
            <a:r>
              <a:rPr lang="en-US" sz="1100" b="1"/>
              <a:t>Anna Cho </a:t>
            </a:r>
            <a:r>
              <a:rPr lang="en-US" sz="1100"/>
              <a:t>– Alliance for Safety and Justice</a:t>
            </a:r>
            <a:br>
              <a:rPr lang="en-US" sz="1100"/>
            </a:br>
            <a:r>
              <a:rPr lang="en-US" sz="1100" b="1"/>
              <a:t>Sonya Crawford </a:t>
            </a:r>
            <a:r>
              <a:rPr lang="en-US" sz="1100"/>
              <a:t>– Los Angeles County Probation Department</a:t>
            </a:r>
            <a:br>
              <a:rPr lang="en-US" sz="1100"/>
            </a:br>
            <a:r>
              <a:rPr lang="en-US" sz="1100" b="1"/>
              <a:t>Carla Crowder </a:t>
            </a:r>
            <a:r>
              <a:rPr lang="en-US" sz="1100"/>
              <a:t>– Los Angeles County Probation Department</a:t>
            </a:r>
            <a:br>
              <a:rPr lang="en-US" sz="1100"/>
            </a:br>
            <a:r>
              <a:rPr lang="en-US" sz="1100" b="1"/>
              <a:t>Maya </a:t>
            </a:r>
            <a:r>
              <a:rPr lang="en-US" sz="1100" b="1" err="1"/>
              <a:t>DeNola</a:t>
            </a:r>
            <a:r>
              <a:rPr lang="en-US" sz="1100" b="1"/>
              <a:t> </a:t>
            </a:r>
            <a:r>
              <a:rPr lang="en-US" sz="1100"/>
              <a:t>– Francisco Homes</a:t>
            </a:r>
            <a:br>
              <a:rPr lang="en-US" sz="1100"/>
            </a:br>
            <a:r>
              <a:rPr lang="en-US" sz="1100" b="1"/>
              <a:t>Carmen Dobson </a:t>
            </a:r>
            <a:r>
              <a:rPr lang="en-US" sz="1100"/>
              <a:t>– Amity Foundation</a:t>
            </a:r>
            <a:br>
              <a:rPr lang="en-US" sz="1100"/>
            </a:br>
            <a:r>
              <a:rPr lang="en-US" sz="1100" b="1"/>
              <a:t>Errol Fuller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Alexander </a:t>
            </a:r>
            <a:r>
              <a:rPr lang="en-US" sz="1100" b="1" err="1"/>
              <a:t>Gittinger</a:t>
            </a:r>
            <a:r>
              <a:rPr lang="en-US" sz="1100" b="1"/>
              <a:t>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/>
              <a:t>Teresa </a:t>
            </a:r>
            <a:r>
              <a:rPr lang="en-US" sz="1100" b="1" err="1"/>
              <a:t>Groth</a:t>
            </a:r>
            <a:r>
              <a:rPr lang="en-US" sz="1100" b="1"/>
              <a:t> </a:t>
            </a:r>
            <a:r>
              <a:rPr lang="en-US" sz="1100"/>
              <a:t>– Francisco Homes</a:t>
            </a:r>
            <a:br>
              <a:rPr lang="en-US" sz="1100"/>
            </a:br>
            <a:r>
              <a:rPr lang="en-US" sz="1100" b="1"/>
              <a:t>Nicole </a:t>
            </a:r>
            <a:r>
              <a:rPr lang="en-US" sz="1100" b="1" err="1"/>
              <a:t>Jeung</a:t>
            </a:r>
            <a:r>
              <a:rPr lang="en-US" sz="1100" b="1"/>
              <a:t> –</a:t>
            </a:r>
            <a:r>
              <a:rPr lang="en-US" sz="1100"/>
              <a:t>Roots &amp; Rebound</a:t>
            </a:r>
            <a:br>
              <a:rPr lang="en-US" sz="1100"/>
            </a:br>
            <a:r>
              <a:rPr lang="en-US" sz="1100" b="1"/>
              <a:t>Mark Judkins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/>
              <a:t>Ruben Ledesma </a:t>
            </a:r>
            <a:r>
              <a:rPr lang="en-US" sz="1100"/>
              <a:t>– Goodwill Southern California</a:t>
            </a:r>
            <a:br>
              <a:rPr lang="en-US" sz="1100"/>
            </a:br>
            <a:br>
              <a:rPr lang="en-US" sz="1100"/>
            </a:br>
            <a:endParaRPr lang="en-US" sz="110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E57CDF7-F00D-6B47-AFF7-C9BAE1103BB6}"/>
              </a:ext>
            </a:extLst>
          </p:cNvPr>
          <p:cNvSpPr txBox="1">
            <a:spLocks/>
          </p:cNvSpPr>
          <p:nvPr/>
        </p:nvSpPr>
        <p:spPr>
          <a:xfrm>
            <a:off x="6598074" y="873461"/>
            <a:ext cx="691726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1100" b="1"/>
              <a:t>Simon Lopez </a:t>
            </a:r>
            <a:r>
              <a:rPr lang="en-US" sz="1100"/>
              <a:t>– Goodwill Southern California </a:t>
            </a:r>
            <a:br>
              <a:rPr lang="en-US" sz="1100"/>
            </a:br>
            <a:r>
              <a:rPr lang="en-US" sz="1100" b="1" err="1"/>
              <a:t>Stacye</a:t>
            </a:r>
            <a:r>
              <a:rPr lang="en-US" sz="1100" b="1"/>
              <a:t> Martin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Elie Miller </a:t>
            </a:r>
            <a:r>
              <a:rPr lang="en-US" sz="1100"/>
              <a:t>– Loyola Law School</a:t>
            </a:r>
            <a:br>
              <a:rPr lang="en-US" sz="1100"/>
            </a:br>
            <a:r>
              <a:rPr lang="en-US" sz="1100" b="1"/>
              <a:t>Charly </a:t>
            </a:r>
            <a:r>
              <a:rPr lang="en-US" sz="1100" b="1" err="1"/>
              <a:t>Paap</a:t>
            </a:r>
            <a:r>
              <a:rPr lang="en-US" sz="1100" b="1"/>
              <a:t> </a:t>
            </a:r>
            <a:r>
              <a:rPr lang="en-US" sz="1100"/>
              <a:t>– Los Angeles County Public Defender  Office</a:t>
            </a:r>
            <a:br>
              <a:rPr lang="en-US" sz="1100"/>
            </a:br>
            <a:r>
              <a:rPr lang="en-US" sz="1100" b="1"/>
              <a:t>Cesar Perez </a:t>
            </a:r>
            <a:r>
              <a:rPr lang="en-US" sz="1100"/>
              <a:t>– Amity Foundation</a:t>
            </a:r>
            <a:br>
              <a:rPr lang="en-US" sz="1100"/>
            </a:br>
            <a:r>
              <a:rPr lang="en-US" sz="1100" b="1"/>
              <a:t>Yvonne Ruiz </a:t>
            </a:r>
            <a:r>
              <a:rPr lang="en-US" sz="1100"/>
              <a:t>– Alliance for Constitutional Sex Offense Laws</a:t>
            </a:r>
            <a:br>
              <a:rPr lang="en-US" sz="1100"/>
            </a:br>
            <a:r>
              <a:rPr lang="en-US" sz="1100" b="1"/>
              <a:t>Reba Rutledge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Nicole Sela </a:t>
            </a:r>
            <a:r>
              <a:rPr lang="en-US" sz="1100"/>
              <a:t>– Francisco Homes</a:t>
            </a:r>
            <a:br>
              <a:rPr lang="en-US" sz="1100"/>
            </a:br>
            <a:r>
              <a:rPr lang="en-US" sz="1100" b="1"/>
              <a:t>Irena Seta </a:t>
            </a:r>
            <a:r>
              <a:rPr lang="en-US" sz="1100"/>
              <a:t>– Friends Outside in Los Angeles County</a:t>
            </a:r>
            <a:br>
              <a:rPr lang="en-US" sz="1100"/>
            </a:br>
            <a:r>
              <a:rPr lang="en-US" sz="1100" b="1"/>
              <a:t>Arthur Smiley </a:t>
            </a:r>
            <a:r>
              <a:rPr lang="en-US" sz="1100"/>
              <a:t>– Friends Outside in Los Angeles County</a:t>
            </a:r>
            <a:br>
              <a:rPr lang="en-US" sz="1100"/>
            </a:br>
            <a:r>
              <a:rPr lang="en-US" sz="1100" b="1" err="1"/>
              <a:t>Tranisha</a:t>
            </a:r>
            <a:r>
              <a:rPr lang="en-US" sz="1100" b="1"/>
              <a:t> Tate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Joseph Taylor </a:t>
            </a:r>
            <a:r>
              <a:rPr lang="en-US" sz="1100"/>
              <a:t>– Goodwill Southern California</a:t>
            </a:r>
            <a:br>
              <a:rPr lang="en-US" sz="1100"/>
            </a:br>
            <a:r>
              <a:rPr lang="en-US" sz="1100" b="1" err="1"/>
              <a:t>Adrineh</a:t>
            </a:r>
            <a:r>
              <a:rPr lang="en-US" sz="1100" b="1"/>
              <a:t> </a:t>
            </a:r>
            <a:r>
              <a:rPr lang="en-US" sz="1100" b="1" err="1"/>
              <a:t>Terantonians</a:t>
            </a:r>
            <a:r>
              <a:rPr lang="en-US" sz="1100" b="1"/>
              <a:t> </a:t>
            </a:r>
            <a:r>
              <a:rPr lang="en-US" sz="1100"/>
              <a:t>– </a:t>
            </a:r>
            <a:r>
              <a:rPr lang="en-US" sz="1100" err="1"/>
              <a:t>Hopnest</a:t>
            </a:r>
            <a:r>
              <a:rPr lang="en-US" sz="1100"/>
              <a:t> Inc</a:t>
            </a:r>
            <a:br>
              <a:rPr lang="en-US" sz="1100"/>
            </a:br>
            <a:r>
              <a:rPr lang="en-US" sz="1100" b="1"/>
              <a:t>Vince Thompson </a:t>
            </a:r>
            <a:r>
              <a:rPr lang="en-US" sz="1100"/>
              <a:t>– California Department of Corrections and Rehabilitation</a:t>
            </a:r>
            <a:br>
              <a:rPr lang="en-US" sz="1100"/>
            </a:br>
            <a:r>
              <a:rPr lang="en-US" sz="1100" b="1"/>
              <a:t>Timothy Walker </a:t>
            </a:r>
            <a:r>
              <a:rPr lang="en-US" sz="1100"/>
              <a:t>– A Better Living</a:t>
            </a:r>
            <a:br>
              <a:rPr lang="en-US" sz="1100"/>
            </a:br>
            <a:r>
              <a:rPr lang="en-US" sz="1100" b="1"/>
              <a:t>Mary Weaver </a:t>
            </a:r>
            <a:r>
              <a:rPr lang="en-US" sz="1100"/>
              <a:t>– Friends Outside in Los Angeles County</a:t>
            </a:r>
            <a:br>
              <a:rPr lang="en-US" sz="1100"/>
            </a:br>
            <a:r>
              <a:rPr lang="en-US" sz="1100" b="1"/>
              <a:t>Andres Zuniga </a:t>
            </a:r>
            <a:r>
              <a:rPr lang="en-US" sz="1100"/>
              <a:t>– Center for Living and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76DA7-072E-9447-9FAF-8F4CB455F08E}"/>
              </a:ext>
            </a:extLst>
          </p:cNvPr>
          <p:cNvSpPr txBox="1"/>
          <p:nvPr/>
        </p:nvSpPr>
        <p:spPr>
          <a:xfrm>
            <a:off x="2349499" y="350993"/>
            <a:ext cx="872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Project Team Members and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9620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0204F-9037-1444-854C-EA93C02EE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FDAAAB-5551-9D42-B498-C8A184825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26180-06B8-3E4F-B646-1C9EDFA35148}"/>
              </a:ext>
            </a:extLst>
          </p:cNvPr>
          <p:cNvSpPr txBox="1"/>
          <p:nvPr/>
        </p:nvSpPr>
        <p:spPr>
          <a:xfrm>
            <a:off x="3227294" y="2420471"/>
            <a:ext cx="496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 </a:t>
            </a:r>
            <a:endParaRPr lang="en-US"/>
          </a:p>
          <a:p>
            <a:r>
              <a:rPr lang="en-US"/>
              <a:t>Title Slide: Project team Names (need those names</a:t>
            </a:r>
          </a:p>
          <a:p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081DE0-23A4-4B42-B1BB-7C23D0459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357"/>
            <a:ext cx="12171385" cy="7156161"/>
          </a:xfrm>
          <a:prstGeom prst="rect">
            <a:avLst/>
          </a:prstGeom>
        </p:spPr>
      </p:pic>
      <p:pic>
        <p:nvPicPr>
          <p:cNvPr id="6" name="Picture 5" descr="A picture containing fruit, food, flower&#10;&#10;Description automatically generated">
            <a:extLst>
              <a:ext uri="{FF2B5EF4-FFF2-40B4-BE49-F238E27FC236}">
                <a16:creationId xmlns:a16="http://schemas.microsoft.com/office/drawing/2014/main" id="{33C12F0B-722F-1041-9B92-B16952D29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66" y="2141733"/>
            <a:ext cx="3487715" cy="3409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CA14B4-95C9-5E4F-9299-D6A2F6D9321B}"/>
              </a:ext>
            </a:extLst>
          </p:cNvPr>
          <p:cNvSpPr txBox="1"/>
          <p:nvPr/>
        </p:nvSpPr>
        <p:spPr>
          <a:xfrm>
            <a:off x="2643146" y="1557902"/>
            <a:ext cx="3478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Webinar Produced by 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C3A07F0-1468-EA49-B09C-A25F462F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4" y="4462686"/>
            <a:ext cx="1048701" cy="8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-9416"/>
            <a:ext cx="12171385" cy="6876831"/>
          </a:xfrm>
          <a:prstGeom prst="rect">
            <a:avLst/>
          </a:prstGeom>
        </p:spPr>
      </p:pic>
      <p:pic>
        <p:nvPicPr>
          <p:cNvPr id="12" name="Content Placeholder 11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AFBE0C26-DE09-A948-87F4-5AA48382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30908" y="639317"/>
            <a:ext cx="2818861" cy="4351338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C285669-97FE-6B47-A306-8AEFFC27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67" y="4336140"/>
            <a:ext cx="1048701" cy="815657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FDE3B942-8766-B848-AF25-1D12CD60B602}"/>
              </a:ext>
            </a:extLst>
          </p:cNvPr>
          <p:cNvSpPr txBox="1">
            <a:spLocks/>
          </p:cNvSpPr>
          <p:nvPr/>
        </p:nvSpPr>
        <p:spPr>
          <a:xfrm>
            <a:off x="2595619" y="207656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Mary Weaver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Executive Director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Friends Outside in Los Angeles County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839998-416E-5A44-BC64-A3293FE8E961}"/>
              </a:ext>
            </a:extLst>
          </p:cNvPr>
          <p:cNvSpPr txBox="1"/>
          <p:nvPr/>
        </p:nvSpPr>
        <p:spPr>
          <a:xfrm>
            <a:off x="2529006" y="1390603"/>
            <a:ext cx="596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Welcome from the Host</a:t>
            </a:r>
          </a:p>
        </p:txBody>
      </p:sp>
    </p:spTree>
    <p:extLst>
      <p:ext uri="{BB962C8B-B14F-4D97-AF65-F5344CB8AC3E}">
        <p14:creationId xmlns:p14="http://schemas.microsoft.com/office/powerpoint/2010/main" val="303205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07EDF7E-5F05-C143-A707-022D6F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01566" cy="706338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7074461-E200-4B4D-820A-8EF3C9EF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71434CCD-70BB-1B48-91CC-A58A2289DF05}"/>
              </a:ext>
            </a:extLst>
          </p:cNvPr>
          <p:cNvSpPr txBox="1">
            <a:spLocks/>
          </p:cNvSpPr>
          <p:nvPr/>
        </p:nvSpPr>
        <p:spPr>
          <a:xfrm>
            <a:off x="2595619" y="221372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err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Reaver</a:t>
            </a:r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 Bingham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Chief Deputy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Los Angeles County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Probation Department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77440-DF7E-3C44-8535-909BC56DDAF0}"/>
              </a:ext>
            </a:extLst>
          </p:cNvPr>
          <p:cNvSpPr txBox="1"/>
          <p:nvPr/>
        </p:nvSpPr>
        <p:spPr>
          <a:xfrm>
            <a:off x="2529006" y="1448175"/>
            <a:ext cx="5969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Why This Issue is Important</a:t>
            </a:r>
          </a:p>
        </p:txBody>
      </p:sp>
      <p:pic>
        <p:nvPicPr>
          <p:cNvPr id="12" name="Picture 1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9A20564-D9C5-D146-905F-B8F8879CE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100" y="639318"/>
            <a:ext cx="2818861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2685594-4C9D-C345-96BA-08E95BCD8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23EFF8-3F79-5F4E-B02F-60E9DD37129C}"/>
              </a:ext>
            </a:extLst>
          </p:cNvPr>
          <p:cNvSpPr/>
          <p:nvPr/>
        </p:nvSpPr>
        <p:spPr>
          <a:xfrm>
            <a:off x="2607049" y="3841742"/>
            <a:ext cx="68355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hlinkClick r:id="rId4"/>
              </a:rPr>
              <a:t>Sonya.Crawford@probation.lacounty.gov</a:t>
            </a:r>
            <a:endParaRPr lang="en-US" sz="3200" b="1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-US" sz="3200" b="1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B2F43AB0-217C-6C40-A6F2-06DC33C6D543}"/>
              </a:ext>
            </a:extLst>
          </p:cNvPr>
          <p:cNvSpPr txBox="1">
            <a:spLocks/>
          </p:cNvSpPr>
          <p:nvPr/>
        </p:nvSpPr>
        <p:spPr>
          <a:xfrm>
            <a:off x="2607049" y="2022856"/>
            <a:ext cx="7869062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Sonya Crawford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Supervising Deputy Probation Officer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Family Violence/Sexual Registrant Consultant</a:t>
            </a:r>
          </a:p>
        </p:txBody>
      </p:sp>
    </p:spTree>
    <p:extLst>
      <p:ext uri="{BB962C8B-B14F-4D97-AF65-F5344CB8AC3E}">
        <p14:creationId xmlns:p14="http://schemas.microsoft.com/office/powerpoint/2010/main" val="11536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" y="0"/>
            <a:ext cx="12171385" cy="68768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C285669-97FE-6B47-A306-8AEFFC27A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567AD534-6F77-E445-8DF8-405F883B6988}"/>
              </a:ext>
            </a:extLst>
          </p:cNvPr>
          <p:cNvSpPr txBox="1">
            <a:spLocks/>
          </p:cNvSpPr>
          <p:nvPr/>
        </p:nvSpPr>
        <p:spPr>
          <a:xfrm>
            <a:off x="2595619" y="2670927"/>
            <a:ext cx="5277620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Janice Bellucci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President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Alliance for Constitutional </a:t>
            </a:r>
          </a:p>
          <a:p>
            <a:r>
              <a:rPr lang="en-US" sz="28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Sex Offense Laws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03AB03-9808-C849-8174-22153A41FFE0}"/>
              </a:ext>
            </a:extLst>
          </p:cNvPr>
          <p:cNvSpPr txBox="1"/>
          <p:nvPr/>
        </p:nvSpPr>
        <p:spPr>
          <a:xfrm>
            <a:off x="2529006" y="1402455"/>
            <a:ext cx="5969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Plenary Session </a:t>
            </a: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The Plight of Registrants</a:t>
            </a:r>
          </a:p>
        </p:txBody>
      </p:sp>
      <p:pic>
        <p:nvPicPr>
          <p:cNvPr id="11" name="Picture 1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E97F408-70E6-C449-A010-B94CE19B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048" y="642366"/>
            <a:ext cx="28188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3ACEEDC-050A-3F46-ABB0-4B5A9FD89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85" cy="68768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223A65-1A2D-2C40-80D8-C5218F91BC94}"/>
              </a:ext>
            </a:extLst>
          </p:cNvPr>
          <p:cNvSpPr/>
          <p:nvPr/>
        </p:nvSpPr>
        <p:spPr>
          <a:xfrm>
            <a:off x="2607049" y="3627689"/>
            <a:ext cx="44935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https://all4consolaws.org/</a:t>
            </a:r>
          </a:p>
          <a:p>
            <a:endParaRPr lang="en-US" sz="3200" b="1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AA746286-E4AD-5144-A630-EF8F61AE936D}"/>
              </a:ext>
            </a:extLst>
          </p:cNvPr>
          <p:cNvSpPr txBox="1">
            <a:spLocks/>
          </p:cNvSpPr>
          <p:nvPr/>
        </p:nvSpPr>
        <p:spPr>
          <a:xfrm>
            <a:off x="2607049" y="1776591"/>
            <a:ext cx="7869062" cy="183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Alliance for Constitutional</a:t>
            </a:r>
          </a:p>
          <a:p>
            <a:r>
              <a:rPr lang="en-US" sz="45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Sex Offense Laws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1274FFF-5255-454B-80A8-9D3B1042F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5EEDB4C-E7CB-7348-B04D-8421C61F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8544"/>
            <a:ext cx="13026151" cy="735977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5D87AE6-E11F-E44F-B5F0-6F79D6465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7" y="4490935"/>
            <a:ext cx="1048701" cy="815657"/>
          </a:xfrm>
          <a:prstGeom prst="rect">
            <a:avLst/>
          </a:prstGeom>
        </p:spPr>
      </p:pic>
      <p:pic>
        <p:nvPicPr>
          <p:cNvPr id="11" name="Picture 10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E49331F8-C025-2647-B0C2-2C2EAFF8C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191" y="841183"/>
            <a:ext cx="2493160" cy="3848568"/>
          </a:xfrm>
          <a:prstGeom prst="rect">
            <a:avLst/>
          </a:prstGeom>
        </p:spPr>
      </p:pic>
      <p:pic>
        <p:nvPicPr>
          <p:cNvPr id="13" name="Picture 1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A250AFE-C727-EC48-B75C-99B8137BB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595" y="832716"/>
            <a:ext cx="2493160" cy="3848568"/>
          </a:xfrm>
          <a:prstGeom prst="rect">
            <a:avLst/>
          </a:prstGeom>
        </p:spPr>
      </p:pic>
      <p:sp>
        <p:nvSpPr>
          <p:cNvPr id="14" name="Title 8">
            <a:extLst>
              <a:ext uri="{FF2B5EF4-FFF2-40B4-BE49-F238E27FC236}">
                <a16:creationId xmlns:a16="http://schemas.microsoft.com/office/drawing/2014/main" id="{35DD8833-B671-8549-ADE1-BDBAA8A679CB}"/>
              </a:ext>
            </a:extLst>
          </p:cNvPr>
          <p:cNvSpPr txBox="1">
            <a:spLocks/>
          </p:cNvSpPr>
          <p:nvPr/>
        </p:nvSpPr>
        <p:spPr>
          <a:xfrm>
            <a:off x="4638641" y="4501479"/>
            <a:ext cx="3553812" cy="1238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Dr. Luis Castañón</a:t>
            </a:r>
          </a:p>
          <a:p>
            <a:r>
              <a:rPr lang="en-US" sz="2500" i="1" dirty="0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Researcher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177BB0-6A01-4146-93C3-2C51305C3D65}"/>
              </a:ext>
            </a:extLst>
          </p:cNvPr>
          <p:cNvSpPr txBox="1"/>
          <p:nvPr/>
        </p:nvSpPr>
        <p:spPr>
          <a:xfrm>
            <a:off x="346593" y="1771746"/>
            <a:ext cx="5969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i="1">
              <a:solidFill>
                <a:schemeClr val="accent1">
                  <a:lumMod val="50000"/>
                </a:schemeClr>
              </a:solidFill>
              <a:latin typeface="HELVETICA CONDENSED BLACK" pitchFamily="2" charset="0"/>
            </a:endParaRPr>
          </a:p>
          <a:p>
            <a:r>
              <a:rPr lang="en-US" sz="3200" b="1" i="1">
                <a:solidFill>
                  <a:schemeClr val="accent1">
                    <a:lumMod val="50000"/>
                  </a:schemeClr>
                </a:solidFill>
                <a:latin typeface="HELVETICA CONDENSED BLACK" pitchFamily="2" charset="0"/>
              </a:rPr>
              <a:t>Research Findings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1CC307D-6BC6-D543-B6BF-ECA6B0321E34}"/>
              </a:ext>
            </a:extLst>
          </p:cNvPr>
          <p:cNvSpPr txBox="1">
            <a:spLocks/>
          </p:cNvSpPr>
          <p:nvPr/>
        </p:nvSpPr>
        <p:spPr>
          <a:xfrm>
            <a:off x="8244181" y="4510459"/>
            <a:ext cx="3553812" cy="1238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>
                <a:latin typeface="HELVETICA 77 BOLD CONDENSED" panose="02000503000000020004" pitchFamily="2" charset="0"/>
                <a:ea typeface="HELVETICA 77 BOLD CONDENSED" panose="02000503000000020004" pitchFamily="2" charset="0"/>
                <a:cs typeface="HELVETICA 77 BOLD CONDENSED" panose="02000503000000020004" pitchFamily="2" charset="0"/>
              </a:rPr>
              <a:t>Dr. Marco Murillo</a:t>
            </a:r>
          </a:p>
          <a:p>
            <a:r>
              <a:rPr lang="en-US" sz="2500" i="1">
                <a:latin typeface="HELVETICA 57 CONDENSED OBLIQUE" panose="02000503000000020004" pitchFamily="2" charset="0"/>
                <a:ea typeface="HELVETICA 57 CONDENSED OBLIQUE" panose="02000503000000020004" pitchFamily="2" charset="0"/>
                <a:cs typeface="HELVETICA 57 CONDENSED OBLIQUE" panose="02000503000000020004" pitchFamily="2" charset="0"/>
              </a:rPr>
              <a:t>Researcher</a:t>
            </a:r>
          </a:p>
        </p:txBody>
      </p:sp>
    </p:spTree>
    <p:extLst>
      <p:ext uri="{BB962C8B-B14F-4D97-AF65-F5344CB8AC3E}">
        <p14:creationId xmlns:p14="http://schemas.microsoft.com/office/powerpoint/2010/main" val="39287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8307</TotalTime>
  <Words>1192</Words>
  <Application>Microsoft Macintosh PowerPoint</Application>
  <PresentationFormat>Widescreen</PresentationFormat>
  <Paragraphs>156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Helvetica 57 Condensed</vt:lpstr>
      <vt:lpstr>Helvetica 57 Condensed</vt:lpstr>
      <vt:lpstr>HELVETICA 57 CONDENSED OBLIQUE</vt:lpstr>
      <vt:lpstr>HELVETICA 77 BOLD CONDENSED</vt:lpstr>
      <vt:lpstr>HELVETICA CONDENSED BLACK</vt:lpstr>
      <vt:lpstr>Helvetica Neue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Welcome…</dc:title>
  <dc:creator>Marlene McCurtis</dc:creator>
  <cp:lastModifiedBy>Barrera Castanon, Luis Alberto</cp:lastModifiedBy>
  <cp:revision>119</cp:revision>
  <dcterms:created xsi:type="dcterms:W3CDTF">2020-08-05T05:25:24Z</dcterms:created>
  <dcterms:modified xsi:type="dcterms:W3CDTF">2020-09-07T23:41:46Z</dcterms:modified>
</cp:coreProperties>
</file>